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Manrope" panose="020B0604020202020204" charset="0"/>
      <p:regular r:id="rId13"/>
      <p:bold r:id="rId14"/>
    </p:embeddedFont>
    <p:embeddedFont>
      <p:font typeface="Manrope ExtraBold" panose="020B0604020202020204" charset="0"/>
      <p:bold r:id="rId15"/>
    </p:embeddedFont>
    <p:embeddedFont>
      <p:font typeface="Manrope Medium" panose="020B0604020202020204" charset="0"/>
      <p:regular r:id="rId16"/>
      <p:bold r:id="rId17"/>
    </p:embeddedFont>
    <p:embeddedFont>
      <p:font typeface="Playfair Display" panose="000005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hpuW//yx8jxSbnRXfMMyYpCE1X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1698" y="55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4" name="Google Shape;17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" name="Google Shape;1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8" name="Google Shape;1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6b921d802d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" name="Google Shape;146;g36b921d802d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6" name="Google Shape;15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4" name="Google Shape;16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AD8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5400000">
            <a:off x="1316575" y="-2414045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5" name="Google Shape;85;p1"/>
          <p:cNvSpPr txBox="1"/>
          <p:nvPr/>
        </p:nvSpPr>
        <p:spPr>
          <a:xfrm>
            <a:off x="8805730" y="4972050"/>
            <a:ext cx="5384026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6730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177436" y="202404"/>
            <a:ext cx="1870386" cy="1636090"/>
          </a:xfrm>
          <a:custGeom>
            <a:avLst/>
            <a:gdLst/>
            <a:ahLst/>
            <a:cxnLst/>
            <a:rect l="l" t="t" r="r" b="b"/>
            <a:pathLst>
              <a:path w="1870386" h="1636090" extrusionOk="0">
                <a:moveTo>
                  <a:pt x="0" y="0"/>
                </a:moveTo>
                <a:lnTo>
                  <a:pt x="1870386" y="0"/>
                </a:lnTo>
                <a:lnTo>
                  <a:pt x="1870386" y="1636090"/>
                </a:lnTo>
                <a:lnTo>
                  <a:pt x="0" y="16360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0000"/>
            </a:blip>
            <a:stretch>
              <a:fillRect l="-3379" r="-3377" b="-2125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>
            <a:off x="10268945" y="202404"/>
            <a:ext cx="4256942" cy="1720114"/>
          </a:xfrm>
          <a:custGeom>
            <a:avLst/>
            <a:gdLst/>
            <a:ahLst/>
            <a:cxnLst/>
            <a:rect l="l" t="t" r="r" b="b"/>
            <a:pathLst>
              <a:path w="4256942" h="1720114" extrusionOk="0">
                <a:moveTo>
                  <a:pt x="0" y="0"/>
                </a:moveTo>
                <a:lnTo>
                  <a:pt x="4256942" y="0"/>
                </a:lnTo>
                <a:lnTo>
                  <a:pt x="4256942" y="1720113"/>
                </a:lnTo>
                <a:lnTo>
                  <a:pt x="0" y="17201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124416" b="-125736"/>
            </a:stretch>
          </a:blipFill>
          <a:ln>
            <a:noFill/>
          </a:ln>
        </p:spPr>
      </p:sp>
      <p:pic>
        <p:nvPicPr>
          <p:cNvPr id="88" name="Google Shape;88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10798857">
            <a:off x="2913592" y="2777294"/>
            <a:ext cx="11569793" cy="647908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6763374" y="-270584"/>
            <a:ext cx="4084712" cy="4386202"/>
          </a:xfrm>
          <a:custGeom>
            <a:avLst/>
            <a:gdLst/>
            <a:ahLst/>
            <a:cxnLst/>
            <a:rect l="l" t="t" r="r" b="b"/>
            <a:pathLst>
              <a:path w="4084712" h="4386202" extrusionOk="0">
                <a:moveTo>
                  <a:pt x="0" y="0"/>
                </a:moveTo>
                <a:lnTo>
                  <a:pt x="4084712" y="0"/>
                </a:lnTo>
                <a:lnTo>
                  <a:pt x="4084712" y="4386202"/>
                </a:lnTo>
                <a:lnTo>
                  <a:pt x="0" y="4386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3659" r="-3714"/>
            </a:stretch>
          </a:blipFill>
          <a:ln>
            <a:noFill/>
          </a:ln>
        </p:spPr>
      </p:sp>
      <p:sp>
        <p:nvSpPr>
          <p:cNvPr id="90" name="Google Shape;90;p1"/>
          <p:cNvSpPr txBox="1"/>
          <p:nvPr/>
        </p:nvSpPr>
        <p:spPr>
          <a:xfrm>
            <a:off x="3127575" y="4115614"/>
            <a:ext cx="11735100" cy="11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5"/>
              <a:buFont typeface="Arial"/>
              <a:buNone/>
            </a:pPr>
            <a:r>
              <a:rPr lang="en-US" sz="9605" b="0" i="0" u="none" strike="noStrike" cap="none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HackOrbit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9605" b="0" i="0" u="none" strike="noStrike" cap="none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6429117" y="7226525"/>
            <a:ext cx="45387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98"/>
              <a:buFont typeface="Arial"/>
              <a:buNone/>
            </a:pPr>
            <a:r>
              <a:rPr lang="en-US" sz="10000">
                <a:solidFill>
                  <a:srgbClr val="D9D9D9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ARC</a:t>
            </a:r>
            <a:endParaRPr sz="10000" i="0" u="none" strike="noStrike" cap="none">
              <a:solidFill>
                <a:srgbClr val="000000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7" name="Google Shape;177;p9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78" name="Google Shape;17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696" y="2189493"/>
            <a:ext cx="8590832" cy="481086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9"/>
          <p:cNvSpPr txBox="1"/>
          <p:nvPr/>
        </p:nvSpPr>
        <p:spPr>
          <a:xfrm>
            <a:off x="3226250" y="2035664"/>
            <a:ext cx="11803723" cy="2812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14"/>
              <a:buFont typeface="Arial"/>
              <a:buNone/>
            </a:pPr>
            <a:r>
              <a:rPr lang="en-US" sz="19014" b="1" i="0" u="none" strike="noStrike" cap="none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7" name="Google Shape;97;p2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98" name="Google Shape;9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465440" y="2409223"/>
            <a:ext cx="9765318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3016382" y="583314"/>
            <a:ext cx="13368900" cy="31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36"/>
              <a:buFont typeface="Arial"/>
              <a:buNone/>
            </a:pPr>
            <a:r>
              <a:rPr lang="en-US" sz="6336" i="0" u="none" strike="noStrike" cap="none" dirty="0">
                <a:solidFill>
                  <a:srgbClr val="FFFFFF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 THEME &amp; PROBLEM STATEMENT</a:t>
            </a:r>
            <a:endParaRPr sz="1400" i="0" u="none" strike="noStrike" cap="none" dirty="0">
              <a:solidFill>
                <a:srgbClr val="000000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36"/>
              <a:buFont typeface="Arial"/>
              <a:buNone/>
            </a:pPr>
            <a:endParaRPr sz="6336" i="0" u="none" strike="noStrike" cap="none" dirty="0">
              <a:solidFill>
                <a:srgbClr val="FFFFFF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36"/>
              <a:buFont typeface="Arial"/>
              <a:buNone/>
            </a:pPr>
            <a:endParaRPr sz="6336" i="0" u="none" strike="noStrike" cap="none" dirty="0">
              <a:solidFill>
                <a:srgbClr val="FFFFFF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sp>
        <p:nvSpPr>
          <p:cNvPr id="100" name="Google Shape;100;p2"/>
          <p:cNvSpPr/>
          <p:nvPr/>
        </p:nvSpPr>
        <p:spPr>
          <a:xfrm>
            <a:off x="4740583" y="2312277"/>
            <a:ext cx="10210800" cy="9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anrope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The Problem: Missing Out on Fast-Paced Auctions</a:t>
            </a:r>
            <a:endParaRPr sz="3200" b="1" i="0" u="none" strike="noStrike" cap="none">
              <a:solidFill>
                <a:srgbClr val="FFFFFF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1585301" y="3797900"/>
            <a:ext cx="36249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anrope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Missed Bids in Fast-Paced Auctions</a:t>
            </a:r>
            <a:endParaRPr sz="2800" b="1" i="0" u="none" strike="noStrike" cap="none">
              <a:solidFill>
                <a:srgbClr val="FFFFFF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1585300" y="5553100"/>
            <a:ext cx="47454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nrope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Traditional online auctions are incredibly fast, leading to many users missing out on crucial bidding opportunities due to slow reaction times or technical difficulties.</a:t>
            </a: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7108650" y="5464750"/>
            <a:ext cx="4745400" cy="31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nrope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Complex online platforms can be daunting for users who are not tech-savvy, creating a barrier to entry for a significant portion of potential bidders.</a:t>
            </a: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12424025" y="5404450"/>
            <a:ext cx="5098800" cy="37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nrope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There's a significant gap in the market for a truly real-time, voice-based</a:t>
            </a:r>
            <a:r>
              <a:rPr lang="en-US" sz="240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en-US" sz="2400" b="0" i="0" u="none" strike="noStrike" cap="none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auction experience, limiting convenience and immediate interaction.</a:t>
            </a: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7108650" y="3515600"/>
            <a:ext cx="42609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anrope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Accessibility Challenges for Non-Tech Users</a:t>
            </a:r>
            <a:endParaRPr sz="2800" b="1" i="0" u="none" strike="noStrike" cap="none">
              <a:solidFill>
                <a:srgbClr val="FFFFFF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12424025" y="3427250"/>
            <a:ext cx="4106400" cy="13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anrope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Lack of Real-Time Voice</a:t>
            </a:r>
            <a:endParaRPr sz="2800"/>
          </a:p>
          <a:p>
            <a:pPr marL="0" marR="0" lvl="0" indent="0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anrope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Experience</a:t>
            </a:r>
            <a:endParaRPr sz="2800" b="1" i="0" u="none" strike="noStrike" cap="none">
              <a:solidFill>
                <a:srgbClr val="FFFFFF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1585300" y="9330900"/>
            <a:ext cx="120282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Theme: Artificial Intelligence and Open Innovation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3" name="Google Shape;113;p3"/>
          <p:cNvSpPr/>
          <p:nvPr/>
        </p:nvSpPr>
        <p:spPr>
          <a:xfrm rot="-5400000">
            <a:off x="170237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14" name="Google Shape;114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3"/>
          <p:cNvSpPr txBox="1"/>
          <p:nvPr/>
        </p:nvSpPr>
        <p:spPr>
          <a:xfrm>
            <a:off x="4815528" y="838804"/>
            <a:ext cx="91308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62"/>
              <a:buFont typeface="Arial"/>
              <a:buNone/>
            </a:pPr>
            <a:r>
              <a:rPr lang="en-US" sz="5662" i="0" u="none" strike="noStrike" cap="none" dirty="0">
                <a:solidFill>
                  <a:srgbClr val="FFFFFF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PROPOSED SOLUTION</a:t>
            </a:r>
            <a:endParaRPr sz="1400" i="0" u="none" strike="noStrike" cap="none" dirty="0">
              <a:solidFill>
                <a:srgbClr val="000000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514350" y="3089396"/>
            <a:ext cx="16478400" cy="54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76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Manrope Medium"/>
              <a:buChar char="•"/>
            </a:pPr>
            <a:r>
              <a:rPr lang="en-US" sz="3100" i="0" u="none" strike="noStrike" cap="none" dirty="0">
                <a:solidFill>
                  <a:srgbClr val="FFFFFF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Our voice agent leverages </a:t>
            </a:r>
            <a:r>
              <a:rPr lang="en-US" sz="3100" i="0" u="none" strike="noStrike" cap="none" dirty="0" err="1">
                <a:solidFill>
                  <a:srgbClr val="FFFFFF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OmniDimension</a:t>
            </a:r>
            <a:r>
              <a:rPr lang="en-US" sz="3100" i="0" u="none" strike="noStrike" cap="none" dirty="0">
                <a:solidFill>
                  <a:srgbClr val="FFFFFF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, </a:t>
            </a:r>
            <a:r>
              <a:rPr lang="en-US" sz="3100" i="0" u="none" strike="noStrike" cap="none" dirty="0" err="1">
                <a:solidFill>
                  <a:srgbClr val="FFFFFF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ElevenLabs</a:t>
            </a:r>
            <a:r>
              <a:rPr lang="en-US" sz="3100" i="0" u="none" strike="noStrike" cap="none" dirty="0">
                <a:solidFill>
                  <a:srgbClr val="FFFFFF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, and </a:t>
            </a:r>
            <a:r>
              <a:rPr lang="en-US" sz="3100" i="0" u="none" strike="noStrike" cap="none" dirty="0" err="1">
                <a:solidFill>
                  <a:srgbClr val="FFFFFF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Deepgram</a:t>
            </a:r>
            <a:r>
              <a:rPr lang="en-US" sz="3100" i="0" u="none" strike="noStrike" cap="none" dirty="0">
                <a:solidFill>
                  <a:srgbClr val="FFFFFF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for advanced voice processing and natural language understanding, making interactions smooth and responsive.</a:t>
            </a:r>
            <a:endParaRPr sz="3100" dirty="0">
              <a:latin typeface="Manrope Medium"/>
              <a:ea typeface="Manrope Medium"/>
              <a:cs typeface="Manrope Medium"/>
              <a:sym typeface="Manrope Medium"/>
            </a:endParaRPr>
          </a:p>
          <a:p>
            <a:pPr marL="457200" marR="0" lvl="0" indent="-476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Manrope Medium"/>
              <a:buChar char="•"/>
            </a:pPr>
            <a:r>
              <a:rPr lang="en-US" sz="3100" i="0" u="none" strike="noStrike" cap="none" dirty="0">
                <a:solidFill>
                  <a:srgbClr val="FFFFFF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A robust backend built with Flask APIs and MongoDB ensures seamless integration between the voice agent and the web interface, handling all auction logic and data.</a:t>
            </a:r>
            <a:endParaRPr sz="3100" i="0" u="none" strike="noStrike" cap="none" dirty="0">
              <a:solidFill>
                <a:srgbClr val="FFFFFF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marL="457200" marR="0" lvl="0" indent="-476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Manrope Medium"/>
              <a:buChar char="•"/>
            </a:pPr>
            <a:r>
              <a:rPr lang="en-US" sz="3100" i="0" u="none" strike="noStrike" cap="none" dirty="0">
                <a:solidFill>
                  <a:srgbClr val="FFFFFF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We've implemented a secure login system and integrated a user wallet, allowing for safe fund management and bid validation against available balances.</a:t>
            </a:r>
            <a:endParaRPr sz="3100" i="0" u="none" strike="noStrike" cap="none" dirty="0">
              <a:solidFill>
                <a:srgbClr val="FFFFFF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marL="457200" marR="0" lvl="0" indent="-279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3100" i="0" u="none" strike="noStrike" cap="none" dirty="0">
              <a:solidFill>
                <a:srgbClr val="FFFFFF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2" name="Google Shape;122;p5"/>
          <p:cNvSpPr/>
          <p:nvPr/>
        </p:nvSpPr>
        <p:spPr>
          <a:xfrm rot="-5400000">
            <a:off x="1549940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23" name="Google Shape;123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5"/>
          <p:cNvSpPr txBox="1"/>
          <p:nvPr/>
        </p:nvSpPr>
        <p:spPr>
          <a:xfrm>
            <a:off x="3763442" y="288800"/>
            <a:ext cx="116217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99" i="0" u="none" strike="noStrike" cap="none" dirty="0">
                <a:solidFill>
                  <a:srgbClr val="FFFFFF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METHODOLOGY AND IMPLEMENTATION</a:t>
            </a:r>
            <a:endParaRPr dirty="0"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pic>
        <p:nvPicPr>
          <p:cNvPr id="125" name="Google Shape;125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0075" y="1657350"/>
            <a:ext cx="11815068" cy="799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1" name="Google Shape;131;p4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32" name="Google Shape;132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2274" y="1403591"/>
            <a:ext cx="15023450" cy="823287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4"/>
          <p:cNvSpPr txBox="1"/>
          <p:nvPr/>
        </p:nvSpPr>
        <p:spPr>
          <a:xfrm>
            <a:off x="6744500" y="-254493"/>
            <a:ext cx="5691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 dirty="0">
                <a:solidFill>
                  <a:srgbClr val="FFFFFF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Voice Agent Flow </a:t>
            </a:r>
            <a:endParaRPr sz="2100" dirty="0"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0" name="Google Shape;140;p6"/>
          <p:cNvSpPr/>
          <p:nvPr/>
        </p:nvSpPr>
        <p:spPr>
          <a:xfrm rot="-5400000">
            <a:off x="1465440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41" name="Google Shape;141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6"/>
          <p:cNvSpPr txBox="1"/>
          <p:nvPr/>
        </p:nvSpPr>
        <p:spPr>
          <a:xfrm>
            <a:off x="4663108" y="-76363"/>
            <a:ext cx="91308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62"/>
              <a:buFont typeface="Arial"/>
              <a:buNone/>
            </a:pPr>
            <a:r>
              <a:rPr lang="en-US" sz="5662" i="0" u="none" strike="noStrike" cap="none" dirty="0">
                <a:solidFill>
                  <a:srgbClr val="FFFFFF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FEATURES AND NOVELTY </a:t>
            </a:r>
            <a:endParaRPr sz="1400" i="0" u="none" strike="noStrike" cap="none" dirty="0">
              <a:solidFill>
                <a:srgbClr val="000000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pic>
        <p:nvPicPr>
          <p:cNvPr id="143" name="Google Shape;143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98419" y="1361046"/>
            <a:ext cx="13291153" cy="9191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6b921d802d_0_21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9" name="Google Shape;149;g36b921d802d_0_21"/>
          <p:cNvSpPr/>
          <p:nvPr/>
        </p:nvSpPr>
        <p:spPr>
          <a:xfrm rot="-5400000">
            <a:off x="1701490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50" name="Google Shape;150;g36b921d802d_0_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54407" y="2189385"/>
            <a:ext cx="7945946" cy="444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36b921d802d_0_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68238" y="2188063"/>
            <a:ext cx="5667375" cy="18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36b921d802d_0_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14238" y="2188063"/>
            <a:ext cx="11439525" cy="40671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2;p6">
            <a:extLst>
              <a:ext uri="{FF2B5EF4-FFF2-40B4-BE49-F238E27FC236}">
                <a16:creationId xmlns:a16="http://schemas.microsoft.com/office/drawing/2014/main" id="{519C01A7-44EC-BC33-9659-06C4A1745BE7}"/>
              </a:ext>
            </a:extLst>
          </p:cNvPr>
          <p:cNvSpPr txBox="1"/>
          <p:nvPr/>
        </p:nvSpPr>
        <p:spPr>
          <a:xfrm>
            <a:off x="4663108" y="-76363"/>
            <a:ext cx="91308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62"/>
              <a:buFont typeface="Arial"/>
              <a:buNone/>
            </a:pPr>
            <a:r>
              <a:rPr lang="en-US" sz="5662" i="0" u="none" strike="noStrike" cap="none" dirty="0">
                <a:solidFill>
                  <a:srgbClr val="FFFFFF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FEATURES AND NOVELTY </a:t>
            </a:r>
            <a:endParaRPr sz="1400" i="0" u="none" strike="noStrike" cap="none" dirty="0">
              <a:solidFill>
                <a:srgbClr val="000000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59" name="Google Shape;159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7"/>
          <p:cNvSpPr txBox="1"/>
          <p:nvPr/>
        </p:nvSpPr>
        <p:spPr>
          <a:xfrm>
            <a:off x="3199408" y="787647"/>
            <a:ext cx="120582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62"/>
              <a:buFont typeface="Arial"/>
              <a:buNone/>
            </a:pPr>
            <a:r>
              <a:rPr lang="en-US" sz="5662" i="0" u="none" strike="noStrike" cap="none" dirty="0">
                <a:solidFill>
                  <a:srgbClr val="FFFFFF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DRAWBACK AND SHOWSTOPPERS</a:t>
            </a:r>
            <a:endParaRPr sz="1400" i="0" u="none" strike="noStrike" cap="none" dirty="0">
              <a:solidFill>
                <a:srgbClr val="000000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sp>
        <p:nvSpPr>
          <p:cNvPr id="161" name="Google Shape;161;p7"/>
          <p:cNvSpPr txBox="1"/>
          <p:nvPr/>
        </p:nvSpPr>
        <p:spPr>
          <a:xfrm>
            <a:off x="937526" y="3245901"/>
            <a:ext cx="16403400" cy="46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Ensuring accurate voice recognition and intent mapping in noisy or diverse speaking environments.</a:t>
            </a:r>
            <a:endParaRPr sz="3000"/>
          </a:p>
          <a:p>
            <a:pPr marL="285750" marR="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Maintaining seamless multi-turn conversation flow for bid placement, especially with incomplete or ambiguous inputs.</a:t>
            </a:r>
            <a:endParaRPr sz="3000"/>
          </a:p>
          <a:p>
            <a:pPr marL="285750" marR="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lang="en-US" sz="3000" b="1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Concurrency in Auctions:</a:t>
            </a:r>
            <a:br>
              <a:rPr lang="en-US" sz="300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</a:br>
            <a:r>
              <a:rPr lang="en-US" sz="300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Managing multiple users bidding on the same product simultaneously, while avoiding race conditions and stale data.</a:t>
            </a:r>
            <a:endParaRPr sz="3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7" name="Google Shape;167;p8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68" name="Google Shape;16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7" y="2189385"/>
            <a:ext cx="7945946" cy="4449732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8"/>
          <p:cNvSpPr txBox="1"/>
          <p:nvPr/>
        </p:nvSpPr>
        <p:spPr>
          <a:xfrm>
            <a:off x="3131159" y="3021928"/>
            <a:ext cx="12499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2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8"/>
          <p:cNvSpPr txBox="1"/>
          <p:nvPr/>
        </p:nvSpPr>
        <p:spPr>
          <a:xfrm>
            <a:off x="3728157" y="2884761"/>
            <a:ext cx="11305503" cy="6334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 i="0" u="none" strike="noStrike" cap="none" dirty="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Team Name: ARC</a:t>
            </a:r>
            <a:endParaRPr sz="4200" b="1" dirty="0"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rtl="0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 i="0" u="none" strike="noStrike" cap="none" dirty="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Team Leader Name: Shrey </a:t>
            </a:r>
            <a:r>
              <a:rPr lang="en-US" sz="4200" b="1" i="0" u="none" strike="noStrike" cap="none" dirty="0" err="1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omer</a:t>
            </a:r>
            <a:endParaRPr sz="4200" b="1" i="0" u="none" strike="noStrike" cap="none" dirty="0">
              <a:solidFill>
                <a:srgbClr val="FFFF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rtl="0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 dirty="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Email: luckyomer10@gmail.com</a:t>
            </a:r>
            <a:endParaRPr sz="4200" b="1" dirty="0">
              <a:solidFill>
                <a:srgbClr val="FFFF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rtl="0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 dirty="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Team Member Name: Anuj Soni</a:t>
            </a:r>
            <a:br>
              <a:rPr lang="en-US" sz="4200" b="1" dirty="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</a:br>
            <a:r>
              <a:rPr lang="en-US" sz="4200" b="1" dirty="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Email: soni3anuj@gmail.com</a:t>
            </a:r>
            <a:endParaRPr sz="4200" b="1" dirty="0">
              <a:solidFill>
                <a:srgbClr val="FFFF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rtl="0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 dirty="0">
                <a:solidFill>
                  <a:srgbClr val="FFFFFF"/>
                </a:solidFill>
                <a:latin typeface="Manrope"/>
                <a:ea typeface="Manrope"/>
                <a:cs typeface="Manrope"/>
                <a:sym typeface="Manrope"/>
              </a:rPr>
              <a:t>Theme: Agentic AI and Open Innovation</a:t>
            </a:r>
            <a:endParaRPr sz="4200" b="1" dirty="0">
              <a:solidFill>
                <a:srgbClr val="FFFFFF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rtl="0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200" b="1" i="0" u="none" strike="noStrike" cap="none" dirty="0">
              <a:solidFill>
                <a:srgbClr val="FFFFFF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71" name="Google Shape;171;p8"/>
          <p:cNvSpPr txBox="1"/>
          <p:nvPr/>
        </p:nvSpPr>
        <p:spPr>
          <a:xfrm>
            <a:off x="3351808" y="968216"/>
            <a:ext cx="120582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62"/>
              <a:buFont typeface="Arial"/>
              <a:buNone/>
            </a:pPr>
            <a:r>
              <a:rPr lang="en-US" sz="5662" dirty="0">
                <a:solidFill>
                  <a:srgbClr val="FFFFFF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Team Details</a:t>
            </a:r>
            <a:endParaRPr sz="1400" i="0" u="none" strike="noStrike" cap="none" dirty="0">
              <a:solidFill>
                <a:srgbClr val="000000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301</Words>
  <Application>Microsoft Office PowerPoint</Application>
  <PresentationFormat>Custom</PresentationFormat>
  <Paragraphs>31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Calibri</vt:lpstr>
      <vt:lpstr>Manrope Medium</vt:lpstr>
      <vt:lpstr>Manrope ExtraBold</vt:lpstr>
      <vt:lpstr>Manrope</vt:lpstr>
      <vt:lpstr>Arial</vt:lpstr>
      <vt:lpstr>Playfair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Shrey Omer</cp:lastModifiedBy>
  <cp:revision>4</cp:revision>
  <dcterms:created xsi:type="dcterms:W3CDTF">2006-08-16T00:00:00Z</dcterms:created>
  <dcterms:modified xsi:type="dcterms:W3CDTF">2025-07-01T12:17:46Z</dcterms:modified>
</cp:coreProperties>
</file>